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</p:sldIdLst>
  <p:sldSz cy="5143500" cx="9144000"/>
  <p:notesSz cx="6858000" cy="9144000"/>
  <p:embeddedFontLst>
    <p:embeddedFont>
      <p:font typeface="Roboto Slab"/>
      <p:regular r:id="rId10"/>
      <p:bold r:id="rId11"/>
    </p:embeddedFont>
    <p:embeddedFont>
      <p:font typeface="Roboto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Slab-bold.fntdata"/><Relationship Id="rId10" Type="http://schemas.openxmlformats.org/officeDocument/2006/relationships/font" Target="fonts/RobotoSlab-regular.fntdata"/><Relationship Id="rId13" Type="http://schemas.openxmlformats.org/officeDocument/2006/relationships/font" Target="fonts/Roboto-bold.fntdata"/><Relationship Id="rId12" Type="http://schemas.openxmlformats.org/officeDocument/2006/relationships/font" Target="fonts/Roboto-regular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Roboto-boldItalic.fntdata"/><Relationship Id="rId14" Type="http://schemas.openxmlformats.org/officeDocument/2006/relationships/font" Target="fonts/Roboto-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166b1058c5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166b1058c5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166b1058c5_0_1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166b1058c5_0_1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166b1058c5_0_1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166b1058c5_0_1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68da6047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168da6047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1524800" y="672606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1" name="Google Shape;11;p2"/>
          <p:cNvSpPr/>
          <p:nvPr/>
        </p:nvSpPr>
        <p:spPr>
          <a:xfrm rot="10800000">
            <a:off x="6537563" y="33429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cxnSp>
        <p:nvCxnSpPr>
          <p:cNvPr id="12" name="Google Shape;12;p2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1"/>
          <p:cNvSpPr txBox="1"/>
          <p:nvPr>
            <p:ph hasCustomPrompt="1" type="title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1"/>
          <p:cNvSpPr txBox="1"/>
          <p:nvPr>
            <p:ph idx="1" type="body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" name="Google Shape;18;p3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Google Shape;21;p4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2" name="Google Shape;22;p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Google Shape;26;p5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7" name="Google Shape;27;p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Google Shape;35;p7"/>
          <p:cNvCxnSpPr/>
          <p:nvPr/>
        </p:nvCxnSpPr>
        <p:spPr>
          <a:xfrm>
            <a:off x="489218" y="1412277"/>
            <a:ext cx="3315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6" name="Google Shape;36;p7"/>
          <p:cNvSpPr txBox="1"/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7" name="Google Shape;37;p7"/>
          <p:cNvSpPr txBox="1"/>
          <p:nvPr>
            <p:ph idx="1" type="body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8" name="Google Shape;3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1" name="Google Shape;41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4" name="Google Shape;44;p9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5" name="Google Shape;45;p9"/>
          <p:cNvSpPr txBox="1"/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46" name="Google Shape;46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8" name="Google Shape;4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/>
          <p:nvPr>
            <p:ph idx="1" type="body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/>
        </p:txBody>
      </p:sp>
      <p:sp>
        <p:nvSpPr>
          <p:cNvPr id="51" name="Google Shape;51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rina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www.t-nation.com/training/interval-training-on-the-rowing-ergometer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/>
          <p:nvPr>
            <p:ph type="ctrTitle"/>
          </p:nvPr>
        </p:nvSpPr>
        <p:spPr>
          <a:xfrm>
            <a:off x="460950" y="46397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/>
              <a:t>GPTW Intel Dragon Boat Team</a:t>
            </a:r>
            <a:endParaRPr sz="4400"/>
          </a:p>
        </p:txBody>
      </p:sp>
      <p:sp>
        <p:nvSpPr>
          <p:cNvPr id="64" name="Google Shape;64;p13"/>
          <p:cNvSpPr txBox="1"/>
          <p:nvPr>
            <p:ph idx="1" type="subTitle"/>
          </p:nvPr>
        </p:nvSpPr>
        <p:spPr>
          <a:xfrm>
            <a:off x="596375" y="1397567"/>
            <a:ext cx="8222100" cy="106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3600"/>
              <a:t>Competitive Boat Physical Training</a:t>
            </a:r>
            <a:endParaRPr i="1" sz="3600"/>
          </a:p>
        </p:txBody>
      </p:sp>
      <p:pic>
        <p:nvPicPr>
          <p:cNvPr id="65" name="Google Shape;6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2025" y="3448638"/>
            <a:ext cx="6038850" cy="1114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40523" y="3003223"/>
            <a:ext cx="4549949" cy="685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GPTW / Intel’s Record at AZDBA Festival</a:t>
            </a:r>
            <a:endParaRPr/>
          </a:p>
        </p:txBody>
      </p:sp>
      <p:sp>
        <p:nvSpPr>
          <p:cNvPr id="72" name="Google Shape;72;p14"/>
          <p:cNvSpPr txBox="1"/>
          <p:nvPr>
            <p:ph idx="1" type="body"/>
          </p:nvPr>
        </p:nvSpPr>
        <p:spPr>
          <a:xfrm>
            <a:off x="387900" y="1249125"/>
            <a:ext cx="8455800" cy="366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000"/>
              <a:buChar char="●"/>
            </a:pPr>
            <a:r>
              <a:rPr i="1" lang="en" sz="2000">
                <a:solidFill>
                  <a:srgbClr val="FFFF00"/>
                </a:solidFill>
              </a:rPr>
              <a:t>Team Intel has always finished strong in the Corporate Div competition</a:t>
            </a:r>
            <a:endParaRPr i="1" sz="2000">
              <a:solidFill>
                <a:srgbClr val="FFFF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1800"/>
              <a:buChar char="●"/>
            </a:pPr>
            <a:r>
              <a:rPr i="1" lang="en">
                <a:solidFill>
                  <a:srgbClr val="FFFF00"/>
                </a:solidFill>
              </a:rPr>
              <a:t>2014 - 1 boat sponsored - 25 paddlers</a:t>
            </a:r>
            <a:endParaRPr i="1">
              <a:solidFill>
                <a:srgbClr val="FFFF00"/>
              </a:solidFill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 sz="1200"/>
              <a:t>15 total Corporate Teams</a:t>
            </a:r>
            <a:endParaRPr sz="12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 sz="1200"/>
              <a:t>4th place finish in Corporate A Division</a:t>
            </a:r>
            <a:endParaRPr sz="12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1800"/>
              <a:buChar char="●"/>
            </a:pPr>
            <a:r>
              <a:rPr i="1" lang="en">
                <a:solidFill>
                  <a:srgbClr val="FFFF00"/>
                </a:solidFill>
              </a:rPr>
              <a:t>2015 - 2 boats sponsored - 36 paddlers</a:t>
            </a:r>
            <a:endParaRPr i="1">
              <a:solidFill>
                <a:srgbClr val="FFFF00"/>
              </a:solidFill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 sz="1200"/>
              <a:t>20 total Corporate Teams</a:t>
            </a:r>
            <a:endParaRPr sz="12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 sz="1200"/>
              <a:t>1st place finish in Corporate B Division (Fastest time in finals across 20 Corporate Teams)</a:t>
            </a:r>
            <a:endParaRPr sz="12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1800"/>
              <a:buChar char="●"/>
            </a:pPr>
            <a:r>
              <a:rPr i="1" lang="en">
                <a:solidFill>
                  <a:srgbClr val="FFFF00"/>
                </a:solidFill>
              </a:rPr>
              <a:t>2016 - 2 boats sponsored - 56 paddlers</a:t>
            </a:r>
            <a:endParaRPr i="1">
              <a:solidFill>
                <a:srgbClr val="FFFF00"/>
              </a:solidFill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 sz="1200"/>
              <a:t>29</a:t>
            </a:r>
            <a:r>
              <a:rPr lang="en" sz="1200"/>
              <a:t> total Corporate Teams</a:t>
            </a:r>
            <a:endParaRPr sz="12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 sz="1200"/>
              <a:t>1st place through preliminary heats and through semi-final heat</a:t>
            </a:r>
            <a:endParaRPr sz="12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 sz="1200"/>
              <a:t>2nd place overall (Silver Medal finish in Corporate A Division)</a:t>
            </a:r>
            <a:endParaRPr sz="12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1800"/>
              <a:buChar char="●"/>
            </a:pPr>
            <a:r>
              <a:rPr i="1" lang="en">
                <a:solidFill>
                  <a:srgbClr val="FFFF00"/>
                </a:solidFill>
              </a:rPr>
              <a:t>2017 - 4 boats sponsored - 111 paddlers</a:t>
            </a:r>
            <a:endParaRPr i="1">
              <a:solidFill>
                <a:srgbClr val="FFFF00"/>
              </a:solidFill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Char char="○"/>
            </a:pPr>
            <a:r>
              <a:rPr lang="en" sz="1200">
                <a:solidFill>
                  <a:srgbClr val="FFFFFF"/>
                </a:solidFill>
              </a:rPr>
              <a:t>31 total Corporate Teams</a:t>
            </a:r>
            <a:endParaRPr sz="1200">
              <a:solidFill>
                <a:srgbClr val="FFFFFF"/>
              </a:solidFill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Char char="○"/>
            </a:pPr>
            <a:r>
              <a:rPr lang="en" sz="1200">
                <a:solidFill>
                  <a:srgbClr val="FFFFFF"/>
                </a:solidFill>
              </a:rPr>
              <a:t>1st place / Gold Medal finish in Corporate A Division !!</a:t>
            </a:r>
            <a:endParaRPr sz="12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 txBox="1"/>
          <p:nvPr>
            <p:ph type="title"/>
          </p:nvPr>
        </p:nvSpPr>
        <p:spPr>
          <a:xfrm>
            <a:off x="425100" y="4198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GPTW Team Intel - Training Tips</a:t>
            </a:r>
            <a:endParaRPr/>
          </a:p>
        </p:txBody>
      </p:sp>
      <p:sp>
        <p:nvSpPr>
          <p:cNvPr id="78" name="Google Shape;78;p15"/>
          <p:cNvSpPr txBox="1"/>
          <p:nvPr>
            <p:ph idx="1" type="body"/>
          </p:nvPr>
        </p:nvSpPr>
        <p:spPr>
          <a:xfrm>
            <a:off x="387900" y="1183750"/>
            <a:ext cx="8368200" cy="371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1800"/>
              <a:buChar char="●"/>
            </a:pPr>
            <a:r>
              <a:rPr i="1" lang="en">
                <a:solidFill>
                  <a:srgbClr val="FFFF00"/>
                </a:solidFill>
              </a:rPr>
              <a:t>What kind of fitness does a Dragonboat paddler need?</a:t>
            </a:r>
            <a:endParaRPr i="1">
              <a:solidFill>
                <a:srgbClr val="FFFF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Dragonboat racing is an explosive, high-energy, anaerobic sport (HR will reach near max)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It requires a mixture of strength and good cardio (anaerobic) endurance/stamina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Unfortunately, the time we have to practice as a team does not allow for proper conditioning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1800"/>
              <a:buChar char="●"/>
            </a:pPr>
            <a:r>
              <a:rPr i="1" lang="en">
                <a:solidFill>
                  <a:srgbClr val="FFFF00"/>
                </a:solidFill>
              </a:rPr>
              <a:t>Practices - this is the </a:t>
            </a:r>
            <a:r>
              <a:rPr i="1" lang="en" u="sng">
                <a:solidFill>
                  <a:srgbClr val="FFFF00"/>
                </a:solidFill>
              </a:rPr>
              <a:t>most </a:t>
            </a:r>
            <a:r>
              <a:rPr i="1" lang="en">
                <a:solidFill>
                  <a:srgbClr val="FFFF00"/>
                </a:solidFill>
              </a:rPr>
              <a:t>important thing</a:t>
            </a:r>
            <a:endParaRPr i="1">
              <a:solidFill>
                <a:srgbClr val="FFFF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Come to all the practices - team technique and synchronization is the most important thing!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Come to the additional practices - this is where we will fine tune our style and technique and gel as a team as far as our timing goes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 large part of your final placement in the boats will be how much time you spend practicing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1800"/>
              <a:buChar char="●"/>
            </a:pPr>
            <a:r>
              <a:rPr i="1" lang="en">
                <a:solidFill>
                  <a:srgbClr val="FFFF00"/>
                </a:solidFill>
              </a:rPr>
              <a:t>What can i do to prepare for the competition outside of practice? </a:t>
            </a:r>
            <a:endParaRPr i="1">
              <a:solidFill>
                <a:srgbClr val="FFFF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Strength training is good, but there won’t be enough time to really build significant strength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Cardio endurance is reason why i believe we lost to the eventual winners last year.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Cardio endurance is where we stand to practically see the most improvement in the short time we have.   So ...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 txBox="1"/>
          <p:nvPr>
            <p:ph type="title"/>
          </p:nvPr>
        </p:nvSpPr>
        <p:spPr>
          <a:xfrm>
            <a:off x="387900" y="460325"/>
            <a:ext cx="8368200" cy="54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GPTW Team Intel - Concept 2 Baseline Test</a:t>
            </a:r>
            <a:endParaRPr/>
          </a:p>
        </p:txBody>
      </p:sp>
      <p:sp>
        <p:nvSpPr>
          <p:cNvPr id="84" name="Google Shape;84;p16"/>
          <p:cNvSpPr txBox="1"/>
          <p:nvPr>
            <p:ph idx="1" type="body"/>
          </p:nvPr>
        </p:nvSpPr>
        <p:spPr>
          <a:xfrm>
            <a:off x="387900" y="1219750"/>
            <a:ext cx="5723400" cy="215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1800"/>
              <a:buChar char="●"/>
            </a:pPr>
            <a:r>
              <a:rPr i="1" lang="en">
                <a:solidFill>
                  <a:srgbClr val="FFFF00"/>
                </a:solidFill>
              </a:rPr>
              <a:t>Concept 2 Rowing Machine</a:t>
            </a:r>
            <a:endParaRPr i="1">
              <a:solidFill>
                <a:srgbClr val="FFFF00"/>
              </a:solidFill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This is a GREAT test for overall cardio fitness to see where you are at.  </a:t>
            </a:r>
            <a:r>
              <a:rPr lang="en"/>
              <a:t>If you have access to one … jump on and set it to:</a:t>
            </a:r>
            <a:endParaRPr/>
          </a:p>
          <a:p>
            <a:pPr indent="-3175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>
                <a:solidFill>
                  <a:srgbClr val="FFFF00"/>
                </a:solidFill>
              </a:rPr>
              <a:t>500m</a:t>
            </a:r>
            <a:r>
              <a:rPr lang="en"/>
              <a:t> - our races are only 250m, but in rowing, one stroke goes twice as far as in paddling.  It will take you approx 80-100 pulls/strokes to complete this</a:t>
            </a:r>
            <a:endParaRPr/>
          </a:p>
          <a:p>
            <a:pPr indent="-3175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Set the </a:t>
            </a:r>
            <a:r>
              <a:rPr lang="en">
                <a:solidFill>
                  <a:srgbClr val="FFFF00"/>
                </a:solidFill>
              </a:rPr>
              <a:t>Drag to 7</a:t>
            </a:r>
            <a:endParaRPr>
              <a:solidFill>
                <a:srgbClr val="FFFF00"/>
              </a:solidFill>
            </a:endParaRPr>
          </a:p>
          <a:p>
            <a:pPr indent="-3175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See how long it takes you to complete the 500m</a:t>
            </a:r>
            <a:endParaRPr/>
          </a:p>
        </p:txBody>
      </p:sp>
      <p:pic>
        <p:nvPicPr>
          <p:cNvPr id="85" name="Google Shape;8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11413" y="1047263"/>
            <a:ext cx="2333625" cy="1724025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6"/>
          <p:cNvSpPr txBox="1"/>
          <p:nvPr/>
        </p:nvSpPr>
        <p:spPr>
          <a:xfrm>
            <a:off x="387900" y="3371950"/>
            <a:ext cx="8368200" cy="145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</a:pPr>
            <a:r>
              <a:rPr i="1" lang="en" sz="1800">
                <a:solidFill>
                  <a:srgbClr val="FFFF00"/>
                </a:solidFill>
                <a:latin typeface="Roboto"/>
                <a:ea typeface="Roboto"/>
                <a:cs typeface="Roboto"/>
                <a:sym typeface="Roboto"/>
              </a:rPr>
              <a:t>Results </a:t>
            </a:r>
            <a:r>
              <a:rPr lang="en" sz="1800">
                <a:solidFill>
                  <a:srgbClr val="FFFF00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(note: for women, subtract 30 seconds from your time before grading yourself)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</a:pP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   </a:t>
            </a:r>
            <a:r>
              <a:rPr lang="en">
                <a:solidFill>
                  <a:srgbClr val="FFFF00"/>
                </a:solidFill>
                <a:latin typeface="Roboto"/>
                <a:ea typeface="Roboto"/>
                <a:cs typeface="Roboto"/>
                <a:sym typeface="Roboto"/>
              </a:rPr>
              <a:t>3:00</a:t>
            </a: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- this is average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</a:pP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   </a:t>
            </a:r>
            <a:r>
              <a:rPr lang="en">
                <a:solidFill>
                  <a:srgbClr val="FFFF00"/>
                </a:solidFill>
                <a:latin typeface="Roboto"/>
                <a:ea typeface="Roboto"/>
                <a:cs typeface="Roboto"/>
                <a:sym typeface="Roboto"/>
              </a:rPr>
              <a:t>2:30</a:t>
            </a: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- you are (cardio) fit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</a:pP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   </a:t>
            </a:r>
            <a:r>
              <a:rPr lang="en">
                <a:solidFill>
                  <a:srgbClr val="FFFF00"/>
                </a:solidFill>
                <a:latin typeface="Roboto"/>
                <a:ea typeface="Roboto"/>
                <a:cs typeface="Roboto"/>
                <a:sym typeface="Roboto"/>
              </a:rPr>
              <a:t>2:00</a:t>
            </a: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- you are ready to race today!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</a:pP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   </a:t>
            </a:r>
            <a:r>
              <a:rPr lang="en">
                <a:solidFill>
                  <a:srgbClr val="FFE599"/>
                </a:solidFill>
                <a:latin typeface="Roboto"/>
                <a:ea typeface="Roboto"/>
                <a:cs typeface="Roboto"/>
                <a:sym typeface="Roboto"/>
              </a:rPr>
              <a:t>1:30</a:t>
            </a: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- we would win the Corp A Div Gold Medal if i could clone 20 of you!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</a:pP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   </a:t>
            </a:r>
            <a:r>
              <a:rPr lang="en">
                <a:solidFill>
                  <a:srgbClr val="FFFF00"/>
                </a:solidFill>
                <a:latin typeface="Roboto"/>
                <a:ea typeface="Roboto"/>
                <a:cs typeface="Roboto"/>
                <a:sym typeface="Roboto"/>
              </a:rPr>
              <a:t>1:00</a:t>
            </a: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- you should strongly consider paddling for TeamUSA Premiere team!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Note: this does not touch technique at all as paddling and rowing are completely different sports - this is just an overall cardio fitness test</a:t>
            </a:r>
            <a:endParaRPr i="1" sz="1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i="1" sz="1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 txBox="1"/>
          <p:nvPr>
            <p:ph type="title"/>
          </p:nvPr>
        </p:nvSpPr>
        <p:spPr>
          <a:xfrm>
            <a:off x="387900" y="269300"/>
            <a:ext cx="8368200" cy="54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GPTW Team Intel - HIIT (Interval Training)</a:t>
            </a:r>
            <a:endParaRPr/>
          </a:p>
        </p:txBody>
      </p:sp>
      <p:sp>
        <p:nvSpPr>
          <p:cNvPr id="92" name="Google Shape;92;p17"/>
          <p:cNvSpPr txBox="1"/>
          <p:nvPr>
            <p:ph idx="1" type="body"/>
          </p:nvPr>
        </p:nvSpPr>
        <p:spPr>
          <a:xfrm>
            <a:off x="387900" y="780575"/>
            <a:ext cx="8495700" cy="411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1800"/>
              <a:buChar char="●"/>
            </a:pPr>
            <a:r>
              <a:rPr i="1" lang="en">
                <a:solidFill>
                  <a:srgbClr val="FFFF00"/>
                </a:solidFill>
              </a:rPr>
              <a:t>High Intensity Interval Training </a:t>
            </a:r>
            <a:endParaRPr i="1">
              <a:solidFill>
                <a:srgbClr val="FFFF00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 cardiovascular exercise technique that emphasizes short bursts of intense anaerobic activity followed by brief less intense recovery periods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HIIT is the best way to improve your cardio endurance/stamina in a short amount of time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HIIT sessions are typically fairly short (e.g. 30 mins) - very practical for the busy person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HIIT sessions can be done in a variety of different ways without any special equipment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1800"/>
              <a:buChar char="●"/>
            </a:pPr>
            <a:r>
              <a:rPr i="1" lang="en">
                <a:solidFill>
                  <a:srgbClr val="FFFF00"/>
                </a:solidFill>
              </a:rPr>
              <a:t>What are the best HIIT exercises to do?</a:t>
            </a:r>
            <a:endParaRPr i="1">
              <a:solidFill>
                <a:srgbClr val="FFFF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Anything that gets your heart rate up to near max: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Running, sprinting, bicycling, cross-fit, tennis, basketball, etc…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If you have a HR monitor, use it to gauge your max HR, then attempt to get your HR close to max during your HIIT exercise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Follow that by a brief rest period, then go again - do this for 3-5 sets or until exhaustion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The key is to keep your HR up near max for longer periods - this will increase your cardio capacity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Rowing Erg - Concept 2 - here is a </a:t>
            </a:r>
            <a:r>
              <a:rPr lang="en" u="sng">
                <a:solidFill>
                  <a:schemeClr val="hlink"/>
                </a:solidFill>
                <a:hlinkClick r:id="rId3"/>
              </a:rPr>
              <a:t>link to a HIIT regimen</a:t>
            </a:r>
            <a:r>
              <a:rPr lang="en"/>
              <a:t> </a:t>
            </a:r>
            <a:endParaRPr/>
          </a:p>
          <a:p>
            <a: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</a:pPr>
            <a:r>
              <a:rPr lang="en"/>
              <a:t>OrangeTheory - Splat Points!  Shoot for 30 every session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